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303" r:id="rId4"/>
    <p:sldId id="257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3" r:id="rId15"/>
    <p:sldId id="273" r:id="rId16"/>
    <p:sldId id="272" r:id="rId17"/>
    <p:sldId id="262" r:id="rId18"/>
    <p:sldId id="275" r:id="rId19"/>
    <p:sldId id="276" r:id="rId20"/>
    <p:sldId id="277" r:id="rId21"/>
    <p:sldId id="278" r:id="rId22"/>
    <p:sldId id="261" r:id="rId23"/>
    <p:sldId id="281" r:id="rId24"/>
    <p:sldId id="280" r:id="rId25"/>
    <p:sldId id="282" r:id="rId26"/>
    <p:sldId id="284" r:id="rId27"/>
    <p:sldId id="285" r:id="rId28"/>
    <p:sldId id="286" r:id="rId29"/>
    <p:sldId id="287" r:id="rId30"/>
    <p:sldId id="288" r:id="rId31"/>
    <p:sldId id="294" r:id="rId32"/>
    <p:sldId id="298" r:id="rId33"/>
    <p:sldId id="299" r:id="rId34"/>
    <p:sldId id="300" r:id="rId35"/>
    <p:sldId id="301" r:id="rId36"/>
    <p:sldId id="302" r:id="rId37"/>
    <p:sldId id="295" r:id="rId38"/>
    <p:sldId id="289" r:id="rId39"/>
    <p:sldId id="290" r:id="rId40"/>
    <p:sldId id="291" r:id="rId41"/>
    <p:sldId id="292" r:id="rId42"/>
    <p:sldId id="296" r:id="rId43"/>
    <p:sldId id="297" r:id="rId44"/>
    <p:sldId id="304" r:id="rId45"/>
    <p:sldId id="307" r:id="rId46"/>
    <p:sldId id="308" r:id="rId47"/>
    <p:sldId id="309" r:id="rId48"/>
    <p:sldId id="30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F40"/>
    <a:srgbClr val="4D5A6B"/>
    <a:srgbClr val="FDFDFD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85106" autoAdjust="0"/>
  </p:normalViewPr>
  <p:slideViewPr>
    <p:cSldViewPr snapToGrid="0">
      <p:cViewPr varScale="1">
        <p:scale>
          <a:sx n="64" d="100"/>
          <a:sy n="64" d="100"/>
        </p:scale>
        <p:origin x="6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421BC-D91B-4D54-BD86-43A3BE2682D0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5A104-B92B-4DD5-AF29-534E329A21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30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 我們是第十組 我們想蒐集整理資料 去給電影製片商行銷建議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456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年有許多國片獲得蠻好的成就及評價，想透過國片、非國片的討論度去比較兩者在台灣地區的差異。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61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我們可以發現雖然非國片的喜好度略高於國片，但在討論度非國片還是略勝一籌，顯示台灣人對於「國片」的關注度和討論度仍不如「非國片」。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之後我們還比較不同論壇的差別，找出台灣近兩年票房破億的電影（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部），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年分別在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的文章討論數，想知道這些電影的討論度在這兩個平台有沒有什麼差異。可以明顯得知每一部電影在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的討論數比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多上許多，我們推測是因為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的使用人數是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的將近兩倍，再加上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有明確分出電影版，大家會更集中在這裡討論。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1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0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從兩者的文章數討論比例，看出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大比例在討論天能，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則大比例在討論刻在你心底的名字，這可能跟兩個平台的使用者有很大的關係。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天能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的觀看者包含的年齡層較廣，跟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的使用者相似；而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刻在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的觀看客群就比較鎖定於年輕族群，剛好跟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的使用者多為大學生重疊。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29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接下來討論票房與討論度的關係，左圖為原圖，右圖為去掉離群值後，</a:t>
            </a:r>
            <a:r>
              <a:rPr lang="en-US" altLang="zh-TW" dirty="0"/>
              <a:t>x</a:t>
            </a:r>
            <a:r>
              <a:rPr lang="zh-TW" altLang="en-US" dirty="0"/>
              <a:t>軸為票房</a:t>
            </a:r>
            <a:r>
              <a:rPr lang="en-US" altLang="zh-TW" dirty="0"/>
              <a:t>y</a:t>
            </a:r>
            <a:r>
              <a:rPr lang="zh-TW" altLang="en-US" dirty="0"/>
              <a:t>軸為討論篇數的散布圖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04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不管是歐美電影或者亞洲電影，都可以發現票房與討論篇數有中度正向關係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89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再來是討論票房與好感度的關係，左圖為原圖，右圖為去掉離群值後，</a:t>
            </a:r>
            <a:r>
              <a:rPr lang="en-US" altLang="zh-TW" dirty="0"/>
              <a:t>x</a:t>
            </a:r>
            <a:r>
              <a:rPr lang="zh-TW" altLang="en-US" dirty="0"/>
              <a:t>軸為票房</a:t>
            </a:r>
            <a:r>
              <a:rPr lang="en-US" altLang="zh-TW" dirty="0"/>
              <a:t>y</a:t>
            </a:r>
            <a:r>
              <a:rPr lang="zh-TW" altLang="en-US" dirty="0"/>
              <a:t>軸為評價的散布圖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8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然後可以發現相對於討論數量，好感度與票房的關係並不大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23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資料，大致上票房會與討論度較有關係，但也不是高度相關，而票房與評價則較無關聯，為了驗證這點，我們取出四年的資料來比對，首先畫出時間對討論度的圖表，可以看出電影版的討論度走勢，並且取出幾部較為有名的電影，畫出其對時間的關係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我們是以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電影版的資料為主，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的電影版資料為輔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9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可以發現不管是討論度還是好感度都與</a:t>
            </a:r>
            <a:r>
              <a:rPr lang="en-US" altLang="zh-TW" dirty="0"/>
              <a:t>2020</a:t>
            </a:r>
            <a:r>
              <a:rPr lang="zh-TW" altLang="en-US" dirty="0"/>
              <a:t>年的趨勢相似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35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但有幾部系列電影討論度和票房反而沒有呈正相關，推測是由於觀影者對於系列電影的期望，造成討論度高， 不一定反映在票房上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367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69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4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並且另外使用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撈出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頁電影版的標題資料，當做延伸的討論以及研究。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83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研究目標有這四項 台灣觀眾所喜愛的片種 票房與討論度之間的關係 電影隨著時間的變化 以及獎項、觀影平台的影響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05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第一個 片種喜好度 我們大致把影片種類分成七種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9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dirty="0"/>
              <a:t>我們先算出各種類電影中正面評價、普通評價、負面評價分別佔比多少，並分別把它乘以</a:t>
            </a:r>
            <a:r>
              <a:rPr lang="en-US" altLang="zh-TW" dirty="0"/>
              <a:t>100 80 60</a:t>
            </a:r>
            <a:r>
              <a:rPr lang="zh-TW" altLang="en-US" dirty="0"/>
              <a:t>作為加權後</a:t>
            </a:r>
            <a:endParaRPr lang="en-US" altLang="zh-TW" dirty="0"/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發現喜好度最高的則是卡通片，我們推測如 「名偵探柯南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紅之校外旅行」「電影版哆啦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夢：大雄的新恐龍」的觀眾多半是對這系列的忠實支持者，才會進戲院觀看，因此對於劇情應有較高的接受度，加上卡通片題材老少咸宜，近年相關的製作也很精緻，且主題大多為激勵性質，整體好感度較高。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58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9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科幻片的平均評論數為所有片種中最高者，但喜好度也是最低的。我們推測可能是有些科幻片太過艱澀難懂，使觀眾與評論者容易有無法理解劇情的情況產生。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7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接下來是票房討論度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25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DA477-E328-43F0-A911-FBB6E77FF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5D915A-97EF-42CE-9564-B529C7047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B0D68-D157-4998-9244-1499A000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CAC737-4C9B-4751-8DBF-A903E477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C6617-66A0-46EA-892A-99DC199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6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3E90-6502-4375-8DEB-8DF983938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ED3472-3BAD-4C7E-B810-B03F12FD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514D0-B558-496A-A1D3-E54121E2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FF31AF-45A2-4358-885C-7715CBCC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937AED-20A1-4173-AF86-71FD836E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23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0C7D9B-C194-42DA-A955-FF9BCD403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19F669-A41B-48E3-9050-3DB415B6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E529A-F74D-48B9-BF99-1B2FF119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12E105-E8AF-4247-B2E4-EABC9DE3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F49DC4-EA3C-455A-A92E-5B47CA61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44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4ACAC-0DD1-49DA-B5FD-CCF187DC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0DFE2E-37DC-4274-B10A-A2ADF240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D96F6F-92B0-48EB-94D2-0F4A7B3F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7AD847-2F75-4C79-8D75-0336E766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47B0C6-01D6-403B-A080-72776653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4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82355-78E4-4668-B0C2-EA1EB0A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59AA00-6EFC-4090-A97B-34CF9DA1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D6951A-D06B-40A3-B184-F4510ABC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AC8D2-44EF-4247-A7F3-2E615918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94059-EE16-4E6F-BE04-AA16CC01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65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E6C3C-3300-41EF-B2F0-B24C57D7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168CE7-0881-4369-ABE4-75036471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C9D0C6-F773-42CB-8B5F-8671BF75C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83C0C9-7CED-4C6C-9496-A9964C1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157E2A-B1DE-4534-8732-EB82B317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200E1E-3E26-4624-A253-011E2EA7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0E3A4-AE8B-414C-94B3-1614787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A0B043-A04E-4CE5-81ED-71011164D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656775-52D5-4794-8498-76D41FD57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81E3F37-53E5-495C-AAD4-554FEB53B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5A10F6-EAD0-4390-AA4F-27B84722B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F451F4-0CE4-4B95-9940-AFDF664A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1677474-FC6A-4034-87BF-8700DF23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7A4C0D-0BA7-4042-8A22-0278E1A8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92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BAA48-F718-4EB2-9610-809A5C34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A483B72-3103-467B-941A-A7512E7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49748BF-9503-43D3-BA6F-27232D2D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B20F57-77B7-4AED-AFA8-C0BD7D15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84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09EBFE-A78E-466B-97A5-EDE7FEB5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42DC6F-C2E6-42E7-90D1-806C660F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24930-ED2D-4F7D-AABE-31567EC1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337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48212-FF4A-4766-979F-4C4ECD10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2BBDD-C684-4613-B601-CB16FE6B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63CF37-F2F6-4980-9F92-B71F6C89C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7934D-1415-41D5-847E-F5880640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B12E1F-892A-4CD9-9D18-E2CC27C7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362E77-C4F1-4A0E-980B-9A03422D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84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5C314-210B-4CDB-B895-334AF529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BA9CDC-A6B8-4447-A960-8D2D3EEC2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ACFA30-AA70-4230-B76B-8B0601224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C4D448-7646-47DF-B1B2-1CE12067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B50A5B-E913-4AE1-9F59-FAB32E9E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978B0B-CCC1-473E-B02C-30054B9D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69D251-D4D2-43D9-AD49-97CD2431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6A12BA-4BF5-43E8-B1B5-64A302967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FAC204-D223-4B40-977D-62F9659B3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D7F4-B9B0-4233-A886-251A0EF2B434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58FC36-156B-43C0-A656-FB2D51C3A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F4E7A0-4CC9-4C3F-AA15-0DB1B347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2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天空, 室外 的圖片&#10;&#10;自動產生的描述">
            <a:extLst>
              <a:ext uri="{FF2B5EF4-FFF2-40B4-BE49-F238E27FC236}">
                <a16:creationId xmlns:a16="http://schemas.microsoft.com/office/drawing/2014/main" id="{68FD58A9-0E19-40AF-B135-5377D0EF7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喜劇片</a:t>
            </a:r>
          </a:p>
        </p:txBody>
      </p:sp>
      <p:pic>
        <p:nvPicPr>
          <p:cNvPr id="7" name="圖片 6" descr="一張含有 文字, 面具 的圖片&#10;&#10;自動產生的描述">
            <a:extLst>
              <a:ext uri="{FF2B5EF4-FFF2-40B4-BE49-F238E27FC236}">
                <a16:creationId xmlns:a16="http://schemas.microsoft.com/office/drawing/2014/main" id="{62B4D8EC-CAB9-402A-8970-688F391A7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r="21873"/>
          <a:stretch/>
        </p:blipFill>
        <p:spPr>
          <a:xfrm>
            <a:off x="3962400" y="-1384299"/>
            <a:ext cx="9855199" cy="98551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382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愛情片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AA14AA4-9274-49BF-B46D-56951C046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r="5481"/>
          <a:stretch/>
        </p:blipFill>
        <p:spPr>
          <a:xfrm>
            <a:off x="3733800" y="-1397000"/>
            <a:ext cx="10299700" cy="10299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925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劇情片</a:t>
            </a:r>
          </a:p>
        </p:txBody>
      </p:sp>
      <p:pic>
        <p:nvPicPr>
          <p:cNvPr id="5" name="圖片 4" descr="一張含有 個人, 直立的 的圖片&#10;&#10;自動產生的描述">
            <a:extLst>
              <a:ext uri="{FF2B5EF4-FFF2-40B4-BE49-F238E27FC236}">
                <a16:creationId xmlns:a16="http://schemas.microsoft.com/office/drawing/2014/main" id="{FD7E4FE4-1BA9-43DE-868C-B1C1CE7E9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2" r="4318"/>
          <a:stretch/>
        </p:blipFill>
        <p:spPr>
          <a:xfrm>
            <a:off x="4051300" y="-1447800"/>
            <a:ext cx="9753599" cy="97535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759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67E0D-756B-467D-9E78-F3A49C7F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85" y="2014207"/>
            <a:ext cx="6258687" cy="38699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0500-2BEA-42D2-B0F7-6F55E8E1EBC6}"/>
              </a:ext>
            </a:extLst>
          </p:cNvPr>
          <p:cNvSpPr txBox="1"/>
          <p:nvPr/>
        </p:nvSpPr>
        <p:spPr>
          <a:xfrm>
            <a:off x="939128" y="2166954"/>
            <a:ext cx="3810672" cy="331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喜好度計算</a:t>
            </a:r>
            <a:endParaRPr lang="en-US" altLang="zh-TW" sz="3600" b="0" i="0" u="none" strike="noStrike" dirty="0">
              <a:solidFill>
                <a:srgbClr val="000000"/>
              </a:solidFill>
              <a:effectLst/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= ( 100 * P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( 80 * M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( 60 * N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21B68D5-0F27-4283-A5F4-70ACC05A027B}"/>
              </a:ext>
            </a:extLst>
          </p:cNvPr>
          <p:cNvSpPr/>
          <p:nvPr/>
        </p:nvSpPr>
        <p:spPr>
          <a:xfrm>
            <a:off x="6379961" y="2509361"/>
            <a:ext cx="779792" cy="3374801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93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60FD3DD-CB27-4068-890F-D3D63845D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5" y="2166954"/>
            <a:ext cx="771195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9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60FD3DD-CB27-4068-890F-D3D63845D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5" y="2166954"/>
            <a:ext cx="7711957" cy="37338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A453EF-A880-457A-A285-AB83EDF5C22A}"/>
              </a:ext>
            </a:extLst>
          </p:cNvPr>
          <p:cNvSpPr/>
          <p:nvPr/>
        </p:nvSpPr>
        <p:spPr>
          <a:xfrm>
            <a:off x="2218165" y="4953000"/>
            <a:ext cx="7755670" cy="469900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64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6AFCAB-8093-4740-8D76-62CB033B45F0}"/>
              </a:ext>
            </a:extLst>
          </p:cNvPr>
          <p:cNvSpPr txBox="1"/>
          <p:nvPr/>
        </p:nvSpPr>
        <p:spPr>
          <a:xfrm>
            <a:off x="3587140" y="2921168"/>
            <a:ext cx="5017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討 論 度 </a:t>
            </a:r>
          </a:p>
        </p:txBody>
      </p:sp>
    </p:spTree>
    <p:extLst>
      <p:ext uri="{BB962C8B-B14F-4D97-AF65-F5344CB8AC3E}">
        <p14:creationId xmlns:p14="http://schemas.microsoft.com/office/powerpoint/2010/main" val="161554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國 片 、 非 國 片 比 較</a:t>
            </a:r>
          </a:p>
        </p:txBody>
      </p:sp>
      <p:pic>
        <p:nvPicPr>
          <p:cNvPr id="9" name="圖片 8" descr="一張含有 桌 的圖片&#10;&#10;自動產生的描述">
            <a:extLst>
              <a:ext uri="{FF2B5EF4-FFF2-40B4-BE49-F238E27FC236}">
                <a16:creationId xmlns:a16="http://schemas.microsoft.com/office/drawing/2014/main" id="{DEBC6E1D-0C56-4628-A5A5-5AE62DD1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35" y="2730500"/>
            <a:ext cx="8349529" cy="2174909"/>
          </a:xfrm>
          <a:prstGeom prst="rect">
            <a:avLst/>
          </a:prstGeom>
        </p:spPr>
      </p:pic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ABB73D8F-8A0F-42CC-80D4-097C772A99CD}"/>
              </a:ext>
            </a:extLst>
          </p:cNvPr>
          <p:cNvSpPr/>
          <p:nvPr/>
        </p:nvSpPr>
        <p:spPr>
          <a:xfrm>
            <a:off x="5041900" y="2775018"/>
            <a:ext cx="4152900" cy="2130391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23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0500-2BEA-42D2-B0F7-6F55E8E1EBC6}"/>
              </a:ext>
            </a:extLst>
          </p:cNvPr>
          <p:cNvSpPr txBox="1"/>
          <p:nvPr/>
        </p:nvSpPr>
        <p:spPr>
          <a:xfrm>
            <a:off x="939128" y="2166954"/>
            <a:ext cx="3810672" cy="331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喜好度計算</a:t>
            </a:r>
            <a:endParaRPr lang="en-US" altLang="zh-TW" sz="3600" b="0" i="0" u="none" strike="noStrike" dirty="0">
              <a:solidFill>
                <a:srgbClr val="000000"/>
              </a:solidFill>
              <a:effectLst/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= ( 100 * P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( 80 * M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( 60 * N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8EACCF-FBC2-4A06-ACC9-AD8800C85F25}"/>
              </a:ext>
            </a:extLst>
          </p:cNvPr>
          <p:cNvSpPr txBox="1"/>
          <p:nvPr/>
        </p:nvSpPr>
        <p:spPr>
          <a:xfrm>
            <a:off x="939128" y="821091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國 片 、 非 國 片 比 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68873-97E1-489E-AD6D-E97897F45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28" y="2166954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0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8B9B10-674A-45E1-9AA6-FD5C9EBE0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72" y="2327645"/>
            <a:ext cx="6092256" cy="31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方 式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481989"/>
            <a:ext cx="8794010" cy="707886"/>
            <a:chOff x="1679945" y="2075589"/>
            <a:chExt cx="8794010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7433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  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476381"/>
            <a:ext cx="9413505" cy="707886"/>
            <a:chOff x="1679945" y="2075589"/>
            <a:chExt cx="9413505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8052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D C A R D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146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7BA604-D43B-4D95-85AE-66DA70DC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066034"/>
            <a:ext cx="5908775" cy="38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7BA604-D43B-4D95-85AE-66DA70DC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066034"/>
            <a:ext cx="5908775" cy="386927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B6E893E-2142-4DE1-9397-B88B49449DB8}"/>
              </a:ext>
            </a:extLst>
          </p:cNvPr>
          <p:cNvSpPr/>
          <p:nvPr/>
        </p:nvSpPr>
        <p:spPr>
          <a:xfrm>
            <a:off x="4306937" y="3333749"/>
            <a:ext cx="4443364" cy="238839"/>
          </a:xfrm>
          <a:prstGeom prst="roundRect">
            <a:avLst/>
          </a:prstGeom>
          <a:noFill/>
          <a:ln w="28575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284F80-6DB5-4E6D-A0EA-89D827AE8679}"/>
              </a:ext>
            </a:extLst>
          </p:cNvPr>
          <p:cNvSpPr/>
          <p:nvPr/>
        </p:nvSpPr>
        <p:spPr>
          <a:xfrm>
            <a:off x="3570337" y="5454649"/>
            <a:ext cx="5179964" cy="238839"/>
          </a:xfrm>
          <a:prstGeom prst="roundRect">
            <a:avLst/>
          </a:prstGeom>
          <a:noFill/>
          <a:ln w="28575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12E536-3C45-4887-AB15-3ED961B62255}"/>
              </a:ext>
            </a:extLst>
          </p:cNvPr>
          <p:cNvSpPr txBox="1"/>
          <p:nvPr/>
        </p:nvSpPr>
        <p:spPr>
          <a:xfrm>
            <a:off x="8247599" y="26343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天能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27F487-DB07-4158-B771-DFB4057A47CC}"/>
              </a:ext>
            </a:extLst>
          </p:cNvPr>
          <p:cNvSpPr txBox="1"/>
          <p:nvPr/>
        </p:nvSpPr>
        <p:spPr>
          <a:xfrm>
            <a:off x="7135377" y="472364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刻在你心底的名字</a:t>
            </a:r>
          </a:p>
        </p:txBody>
      </p:sp>
    </p:spTree>
    <p:extLst>
      <p:ext uri="{BB962C8B-B14F-4D97-AF65-F5344CB8AC3E}">
        <p14:creationId xmlns:p14="http://schemas.microsoft.com/office/powerpoint/2010/main" val="2456202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歐美區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D08CD0-B0A2-48CC-9021-7B9667B2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73" y="2441607"/>
            <a:ext cx="5550632" cy="3313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752312-39E6-4044-B5A0-2E1F4CFB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45" y="3156312"/>
            <a:ext cx="3418683" cy="18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亞洲區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1792D5-FF29-4F07-8684-767F2835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8" y="2971800"/>
            <a:ext cx="3504772" cy="20494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CFEA96-0A6D-43A0-931B-5B5A3BFAC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88" y="2327645"/>
            <a:ext cx="5509048" cy="32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467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歐美區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04BB8B-17C9-4BDF-A457-802F59569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59" y="2327645"/>
            <a:ext cx="5534297" cy="33310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3350B3-93A8-472B-9F70-5B22E9DA4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4" y="3110328"/>
            <a:ext cx="3753739" cy="2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亞洲區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2B4DAF-0FFC-4BB5-ABF6-B24779A4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327645"/>
            <a:ext cx="5680183" cy="33640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5E60F2-38C3-4615-80D0-1A15F5EC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975307"/>
            <a:ext cx="3581398" cy="21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65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好 感 度 之 關 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0ED25-6C82-42C3-A437-74E351B98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40" y="2146300"/>
            <a:ext cx="7160919" cy="35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8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65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好 感 度 之 關 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DDE6C3-CED0-465C-9EEF-FCD7E602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4" y="2327645"/>
            <a:ext cx="6791932" cy="31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C5640D-B786-4ACA-8FDA-CC1C9FFA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15" y="2138786"/>
            <a:ext cx="6163970" cy="37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9F73DC-7F29-4102-B7C9-C6CC640F5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18" y="2222500"/>
            <a:ext cx="5853964" cy="35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方 式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481989"/>
            <a:ext cx="8794010" cy="707886"/>
            <a:chOff x="1679945" y="2075589"/>
            <a:chExt cx="8794010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7433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  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476381"/>
            <a:ext cx="9413505" cy="707886"/>
            <a:chOff x="1679945" y="2075589"/>
            <a:chExt cx="9413505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8052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D C A R D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A426A50-7A47-4D37-876C-461F0AE5329F}"/>
              </a:ext>
            </a:extLst>
          </p:cNvPr>
          <p:cNvGrpSpPr/>
          <p:nvPr/>
        </p:nvGrpSpPr>
        <p:grpSpPr>
          <a:xfrm>
            <a:off x="1698995" y="4470773"/>
            <a:ext cx="9883405" cy="707886"/>
            <a:chOff x="1679945" y="2075589"/>
            <a:chExt cx="9883405" cy="70788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0580CD6-EA37-46A5-AE60-642F86A956FE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03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BF732A6-B066-4B61-A9F7-8653FC48EAAA}"/>
                </a:ext>
              </a:extLst>
            </p:cNvPr>
            <p:cNvSpPr txBox="1"/>
            <p:nvPr/>
          </p:nvSpPr>
          <p:spPr>
            <a:xfrm>
              <a:off x="3040911" y="2075589"/>
              <a:ext cx="85224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爬 蟲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2017 – 2020 )</a:t>
              </a:r>
              <a:endPara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FD01DEA-BE04-4D7B-8C77-9070E9A66B88}"/>
              </a:ext>
            </a:extLst>
          </p:cNvPr>
          <p:cNvSpPr/>
          <p:nvPr/>
        </p:nvSpPr>
        <p:spPr>
          <a:xfrm>
            <a:off x="1555195" y="4399556"/>
            <a:ext cx="9938305" cy="829904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96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</a:t>
            </a: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3C16B808-24BE-4918-8AC0-1E74772B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95" y="2430785"/>
            <a:ext cx="7329009" cy="2736898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BC24F5-BB47-4F38-A447-F4411ED7EBA2}"/>
              </a:ext>
            </a:extLst>
          </p:cNvPr>
          <p:cNvSpPr/>
          <p:nvPr/>
        </p:nvSpPr>
        <p:spPr>
          <a:xfrm>
            <a:off x="2431495" y="3822700"/>
            <a:ext cx="7329009" cy="1344983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6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B95314-E3B3-4EBE-840E-8457859F4E84}"/>
              </a:ext>
            </a:extLst>
          </p:cNvPr>
          <p:cNvSpPr txBox="1"/>
          <p:nvPr/>
        </p:nvSpPr>
        <p:spPr>
          <a:xfrm>
            <a:off x="2584080" y="3013501"/>
            <a:ext cx="702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時 間 性 與 電 影 之 關 係</a:t>
            </a:r>
          </a:p>
        </p:txBody>
      </p:sp>
    </p:spTree>
    <p:extLst>
      <p:ext uri="{BB962C8B-B14F-4D97-AF65-F5344CB8AC3E}">
        <p14:creationId xmlns:p14="http://schemas.microsoft.com/office/powerpoint/2010/main" val="2176351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7148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每 月 文 章 討 論 度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95ED1C-FD28-4B7F-933A-A1E8399BF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72" y="2284352"/>
            <a:ext cx="6080256" cy="37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放 假 天 數 與 討 論 度 之 關 係 </a:t>
            </a:r>
          </a:p>
        </p:txBody>
      </p:sp>
      <p:pic>
        <p:nvPicPr>
          <p:cNvPr id="4" name="圖片 3" descr="一張含有 文字, 牆, 室內 的圖片&#10;&#10;自動產生的描述">
            <a:extLst>
              <a:ext uri="{FF2B5EF4-FFF2-40B4-BE49-F238E27FC236}">
                <a16:creationId xmlns:a16="http://schemas.microsoft.com/office/drawing/2014/main" id="{04F6ABCC-66DF-49DE-BF44-1302E259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86" y="2006600"/>
            <a:ext cx="6311028" cy="40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連 假 天 數 與 討 論 度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AED57A-0845-4326-A68D-C25013D3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90" y="2327645"/>
            <a:ext cx="6003019" cy="37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50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88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節 日 與 討 論 度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DB66E-BDFD-481D-AE2F-FCD0B361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77" y="2327645"/>
            <a:ext cx="6139246" cy="37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31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88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節 日 與 討 論 度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630037-AD3F-4A85-87F1-F79639E6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54" y="2168452"/>
            <a:ext cx="6355492" cy="389860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7750-F649-420F-9201-D71BC8C654A9}"/>
              </a:ext>
            </a:extLst>
          </p:cNvPr>
          <p:cNvSpPr/>
          <p:nvPr/>
        </p:nvSpPr>
        <p:spPr>
          <a:xfrm>
            <a:off x="5410200" y="2997200"/>
            <a:ext cx="1828800" cy="3039709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176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1965140" y="3013501"/>
            <a:ext cx="826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獎 項 、 觀 影 平 台 之 影 響    </a:t>
            </a:r>
          </a:p>
        </p:txBody>
      </p:sp>
    </p:spTree>
    <p:extLst>
      <p:ext uri="{BB962C8B-B14F-4D97-AF65-F5344CB8AC3E}">
        <p14:creationId xmlns:p14="http://schemas.microsoft.com/office/powerpoint/2010/main" val="368221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741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( 9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月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-12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月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)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3035CF-DFA9-4473-AC01-7FAAD4B5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26" y="2686832"/>
            <a:ext cx="4723106" cy="28055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45D0F7-7492-48F3-A69F-2E429291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686832"/>
            <a:ext cx="4791178" cy="28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5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98C362B3-0AB7-422C-AE3F-2500FE37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04" y="2489200"/>
            <a:ext cx="4876592" cy="293212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255BED-12AD-4EB3-9186-4616B644826F}"/>
              </a:ext>
            </a:extLst>
          </p:cNvPr>
          <p:cNvSpPr/>
          <p:nvPr/>
        </p:nvSpPr>
        <p:spPr>
          <a:xfrm>
            <a:off x="4025900" y="3594101"/>
            <a:ext cx="4508396" cy="838200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7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目 標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266089"/>
            <a:ext cx="7208873" cy="707886"/>
            <a:chOff x="1679945" y="2075589"/>
            <a:chExt cx="7208873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片 種 喜 好 度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260481"/>
            <a:ext cx="7208873" cy="707886"/>
            <a:chOff x="1679945" y="2075589"/>
            <a:chExt cx="7208873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票 房 討 論 度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A426A50-7A47-4D37-876C-461F0AE5329F}"/>
              </a:ext>
            </a:extLst>
          </p:cNvPr>
          <p:cNvGrpSpPr/>
          <p:nvPr/>
        </p:nvGrpSpPr>
        <p:grpSpPr>
          <a:xfrm>
            <a:off x="1698995" y="4254873"/>
            <a:ext cx="7208873" cy="707886"/>
            <a:chOff x="1679945" y="2075589"/>
            <a:chExt cx="7208873" cy="70788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0580CD6-EA37-46A5-AE60-642F86A956FE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03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BF732A6-B066-4B61-A9F7-8653FC48EAAA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時 間 性 與 電 影 之 關 係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D669EA1-8A64-4F5A-B901-2B7F6D7DFB89}"/>
              </a:ext>
            </a:extLst>
          </p:cNvPr>
          <p:cNvGrpSpPr/>
          <p:nvPr/>
        </p:nvGrpSpPr>
        <p:grpSpPr>
          <a:xfrm>
            <a:off x="1698995" y="5249265"/>
            <a:ext cx="7978405" cy="707886"/>
            <a:chOff x="1679945" y="2075589"/>
            <a:chExt cx="7978405" cy="707886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3C6B78E-21CE-4DF6-A0A5-7A02CD06BD74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04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A6E81DE0-19F6-49E8-8590-7C7290C5C02C}"/>
                </a:ext>
              </a:extLst>
            </p:cNvPr>
            <p:cNvSpPr txBox="1"/>
            <p:nvPr/>
          </p:nvSpPr>
          <p:spPr>
            <a:xfrm>
              <a:off x="3040911" y="2075589"/>
              <a:ext cx="66174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獎 項 、 觀 影 平 台 之 影 響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050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53C1B4-C880-482B-BD46-F7F184762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29" y="2624838"/>
            <a:ext cx="4572085" cy="260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0831C3-E7BD-494B-8642-A66D1FC3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65" y="2624836"/>
            <a:ext cx="4382937" cy="2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5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35089A-4D15-479F-8F21-A857DC3E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22" y="2752694"/>
            <a:ext cx="4362694" cy="2559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7C5841-9733-49DE-A41B-34B06CC4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09" y="2739994"/>
            <a:ext cx="4364723" cy="25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觀 影 平 台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D130CF-8836-4325-9D18-AE4CA0CCE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87" y="2327645"/>
            <a:ext cx="6748036" cy="35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觀 影 平 台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195055-6154-4195-B7D5-4644AD5E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68" y="2108200"/>
            <a:ext cx="5999663" cy="36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5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4928183" y="2828835"/>
            <a:ext cx="233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痛 點</a:t>
            </a:r>
          </a:p>
        </p:txBody>
      </p:sp>
    </p:spTree>
    <p:extLst>
      <p:ext uri="{BB962C8B-B14F-4D97-AF65-F5344CB8AC3E}">
        <p14:creationId xmlns:p14="http://schemas.microsoft.com/office/powerpoint/2010/main" val="772396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9207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痛 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5021CB-4D63-4C56-AFAE-AA157EED6D8D}"/>
              </a:ext>
            </a:extLst>
          </p:cNvPr>
          <p:cNvSpPr txBox="1"/>
          <p:nvPr/>
        </p:nvSpPr>
        <p:spPr>
          <a:xfrm>
            <a:off x="3879481" y="2682073"/>
            <a:ext cx="600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特 定 片 種 受 眾 少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4FD7D4-52FC-4317-A73C-E7686EA00969}"/>
              </a:ext>
            </a:extLst>
          </p:cNvPr>
          <p:cNvSpPr txBox="1"/>
          <p:nvPr/>
        </p:nvSpPr>
        <p:spPr>
          <a:xfrm>
            <a:off x="3879481" y="4014141"/>
            <a:ext cx="614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受 疫 情 衝 擊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0D7A08-8337-4F5E-BE14-A5F2913F4C10}"/>
              </a:ext>
            </a:extLst>
          </p:cNvPr>
          <p:cNvSpPr txBox="1"/>
          <p:nvPr/>
        </p:nvSpPr>
        <p:spPr>
          <a:xfrm>
            <a:off x="2514239" y="2712851"/>
            <a:ext cx="6912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01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6CB36A-CC41-40AF-9151-1C256989EFD0}"/>
              </a:ext>
            </a:extLst>
          </p:cNvPr>
          <p:cNvSpPr txBox="1"/>
          <p:nvPr/>
        </p:nvSpPr>
        <p:spPr>
          <a:xfrm>
            <a:off x="2514239" y="4044919"/>
            <a:ext cx="6912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02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5127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956118-401D-4B66-A440-0773E452A43F}"/>
              </a:ext>
            </a:extLst>
          </p:cNvPr>
          <p:cNvSpPr txBox="1"/>
          <p:nvPr/>
        </p:nvSpPr>
        <p:spPr>
          <a:xfrm>
            <a:off x="958480" y="896954"/>
            <a:ext cx="7080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特 定 片 種 受 眾 少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CEC11D-A420-4086-9FDF-989000D1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43" y="3278143"/>
            <a:ext cx="1015663" cy="10156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D6D358-5E74-4268-ACF0-45EB6B38AD2B}"/>
              </a:ext>
            </a:extLst>
          </p:cNvPr>
          <p:cNvSpPr txBox="1"/>
          <p:nvPr/>
        </p:nvSpPr>
        <p:spPr>
          <a:xfrm>
            <a:off x="3620509" y="3156634"/>
            <a:ext cx="835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針 對 特 定 受 眾 投 放 廣 告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A6BE6B-2675-49E8-8407-618BC4467748}"/>
              </a:ext>
            </a:extLst>
          </p:cNvPr>
          <p:cNvSpPr txBox="1"/>
          <p:nvPr/>
        </p:nvSpPr>
        <p:spPr>
          <a:xfrm>
            <a:off x="3620510" y="4573206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依 片 種 選 擇 適 合 的 論 壇 宣 傳</a:t>
            </a:r>
          </a:p>
        </p:txBody>
      </p:sp>
    </p:spTree>
    <p:extLst>
      <p:ext uri="{BB962C8B-B14F-4D97-AF65-F5344CB8AC3E}">
        <p14:creationId xmlns:p14="http://schemas.microsoft.com/office/powerpoint/2010/main" val="251526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956118-401D-4B66-A440-0773E452A43F}"/>
              </a:ext>
            </a:extLst>
          </p:cNvPr>
          <p:cNvSpPr txBox="1"/>
          <p:nvPr/>
        </p:nvSpPr>
        <p:spPr>
          <a:xfrm>
            <a:off x="958480" y="896954"/>
            <a:ext cx="7080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受 疫 情 衝 擊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CEC11D-A420-4086-9FDF-989000D1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43" y="3278143"/>
            <a:ext cx="1015663" cy="10156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D6D358-5E74-4268-ACF0-45EB6B38AD2B}"/>
              </a:ext>
            </a:extLst>
          </p:cNvPr>
          <p:cNvSpPr txBox="1"/>
          <p:nvPr/>
        </p:nvSpPr>
        <p:spPr>
          <a:xfrm>
            <a:off x="3620509" y="3787343"/>
            <a:ext cx="835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同 時 於 線 上 觀 影 平 台 上 映  </a:t>
            </a:r>
          </a:p>
        </p:txBody>
      </p:sp>
    </p:spTree>
    <p:extLst>
      <p:ext uri="{BB962C8B-B14F-4D97-AF65-F5344CB8AC3E}">
        <p14:creationId xmlns:p14="http://schemas.microsoft.com/office/powerpoint/2010/main" val="3810112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3265067" y="2828835"/>
            <a:ext cx="566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謝  謝  大  家    </a:t>
            </a:r>
          </a:p>
        </p:txBody>
      </p:sp>
    </p:spTree>
    <p:extLst>
      <p:ext uri="{BB962C8B-B14F-4D97-AF65-F5344CB8AC3E}">
        <p14:creationId xmlns:p14="http://schemas.microsoft.com/office/powerpoint/2010/main" val="427158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6AFCAB-8093-4740-8D76-62CB033B45F0}"/>
              </a:ext>
            </a:extLst>
          </p:cNvPr>
          <p:cNvSpPr txBox="1"/>
          <p:nvPr/>
        </p:nvSpPr>
        <p:spPr>
          <a:xfrm>
            <a:off x="3587140" y="2921168"/>
            <a:ext cx="5017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</p:spTree>
    <p:extLst>
      <p:ext uri="{BB962C8B-B14F-4D97-AF65-F5344CB8AC3E}">
        <p14:creationId xmlns:p14="http://schemas.microsoft.com/office/powerpoint/2010/main" val="34763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運動, 水上運動, 游泳 的圖片&#10;&#10;自動產生的描述">
            <a:extLst>
              <a:ext uri="{FF2B5EF4-FFF2-40B4-BE49-F238E27FC236}">
                <a16:creationId xmlns:a16="http://schemas.microsoft.com/office/drawing/2014/main" id="{A14DB8D6-04A9-4DD1-B54A-63E6F3D7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r="4850"/>
          <a:stretch/>
        </p:blipFill>
        <p:spPr>
          <a:xfrm>
            <a:off x="3314700" y="-1663700"/>
            <a:ext cx="10185400" cy="10185400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卡通片</a:t>
            </a:r>
          </a:p>
        </p:txBody>
      </p:sp>
    </p:spTree>
    <p:extLst>
      <p:ext uri="{BB962C8B-B14F-4D97-AF65-F5344CB8AC3E}">
        <p14:creationId xmlns:p14="http://schemas.microsoft.com/office/powerpoint/2010/main" val="397277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科幻片</a:t>
            </a:r>
          </a:p>
        </p:txBody>
      </p:sp>
      <p:pic>
        <p:nvPicPr>
          <p:cNvPr id="5" name="圖片 4" descr="一張含有 文字, 雪 的圖片&#10;&#10;自動產生的描述">
            <a:extLst>
              <a:ext uri="{FF2B5EF4-FFF2-40B4-BE49-F238E27FC236}">
                <a16:creationId xmlns:a16="http://schemas.microsoft.com/office/drawing/2014/main" id="{ABC481B4-F316-49DC-A82D-1D1588EF5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1892"/>
          <a:stretch/>
        </p:blipFill>
        <p:spPr>
          <a:xfrm>
            <a:off x="3733801" y="-1218867"/>
            <a:ext cx="10716566" cy="107165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46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恐怖片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FD17AB6-6D7E-4850-B3D4-E4DD63725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6" t="-474" r="19594" b="474"/>
          <a:stretch/>
        </p:blipFill>
        <p:spPr>
          <a:xfrm>
            <a:off x="4191000" y="-1334011"/>
            <a:ext cx="9399021" cy="93990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956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動作片</a:t>
            </a:r>
          </a:p>
        </p:txBody>
      </p:sp>
      <p:pic>
        <p:nvPicPr>
          <p:cNvPr id="5" name="圖片 4" descr="一張含有 個人, 男人 的圖片&#10;&#10;自動產生的描述">
            <a:extLst>
              <a:ext uri="{FF2B5EF4-FFF2-40B4-BE49-F238E27FC236}">
                <a16:creationId xmlns:a16="http://schemas.microsoft.com/office/drawing/2014/main" id="{5F4C7803-4E3E-41A3-B283-5D421A2C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4" y="-1350265"/>
            <a:ext cx="10293282" cy="95585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75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1366</Words>
  <Application>Microsoft Office PowerPoint</Application>
  <PresentationFormat>寬螢幕</PresentationFormat>
  <Paragraphs>129</Paragraphs>
  <Slides>48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Noto Serif CJK TC Medium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德倫 蘇</dc:creator>
  <cp:lastModifiedBy>kmes8</cp:lastModifiedBy>
  <cp:revision>36</cp:revision>
  <dcterms:created xsi:type="dcterms:W3CDTF">2021-01-02T06:45:05Z</dcterms:created>
  <dcterms:modified xsi:type="dcterms:W3CDTF">2021-01-03T14:03:52Z</dcterms:modified>
</cp:coreProperties>
</file>